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5"/>
  </p:handoutMasterIdLst>
  <p:sldIdLst>
    <p:sldId id="257" r:id="rId2"/>
    <p:sldId id="326" r:id="rId3"/>
    <p:sldId id="258" r:id="rId4"/>
    <p:sldId id="262" r:id="rId5"/>
    <p:sldId id="263" r:id="rId6"/>
    <p:sldId id="259" r:id="rId7"/>
    <p:sldId id="264" r:id="rId8"/>
    <p:sldId id="265" r:id="rId9"/>
    <p:sldId id="260" r:id="rId10"/>
    <p:sldId id="266" r:id="rId11"/>
    <p:sldId id="267" r:id="rId12"/>
    <p:sldId id="32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2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29" r:id="rId48"/>
    <p:sldId id="301" r:id="rId49"/>
    <p:sldId id="302" r:id="rId50"/>
    <p:sldId id="306" r:id="rId51"/>
    <p:sldId id="305" r:id="rId52"/>
    <p:sldId id="307" r:id="rId53"/>
    <p:sldId id="304" r:id="rId54"/>
    <p:sldId id="303" r:id="rId55"/>
    <p:sldId id="308" r:id="rId56"/>
    <p:sldId id="310" r:id="rId57"/>
    <p:sldId id="309" r:id="rId58"/>
    <p:sldId id="311" r:id="rId59"/>
    <p:sldId id="312" r:id="rId60"/>
    <p:sldId id="330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66" d="100"/>
          <a:sy n="66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B97FC-D5D3-4A17-8D37-612A12BA985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A904-D519-4B9F-A351-AEBB928A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3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6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2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8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0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9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9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1A488-99BE-4C15-9DB6-CC6385CAA1B8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D82D-5CA3-4C92-865C-249444F9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/>
          <a:lstStyle/>
          <a:p>
            <a:r>
              <a:rPr lang="en-US" dirty="0" smtClean="0"/>
              <a:t>Chapter 7</a:t>
            </a:r>
            <a:br>
              <a:rPr lang="en-US" dirty="0" smtClean="0"/>
            </a:br>
            <a:r>
              <a:rPr lang="en-US" smtClean="0"/>
              <a:t>Matrix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30" y="3060450"/>
            <a:ext cx="6953478" cy="3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90091" cy="6363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Images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4686"/>
            <a:ext cx="5156200" cy="5471885"/>
          </a:xfrm>
        </p:spPr>
        <p:txBody>
          <a:bodyPr>
            <a:normAutofit/>
          </a:bodyPr>
          <a:lstStyle/>
          <a:p>
            <a:r>
              <a:rPr lang="en-US" dirty="0" smtClean="0"/>
              <a:t>Pictures and images are matrices in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 smtClean="0"/>
              <a:t> to display them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Three “layers” are RGB components</a:t>
            </a:r>
          </a:p>
          <a:p>
            <a:r>
              <a:rPr lang="en-US" dirty="0" smtClean="0"/>
              <a:t>To display: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06286" y="3040289"/>
            <a:ext cx="4082407" cy="1763940"/>
            <a:chOff x="1699644" y="2938689"/>
            <a:chExt cx="3601963" cy="1386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9644" y="2938689"/>
              <a:ext cx="3601963" cy="6753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9644" y="3554161"/>
              <a:ext cx="3188187" cy="77109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23" y="1774573"/>
            <a:ext cx="49720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90091" cy="6363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Images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4686"/>
            <a:ext cx="5833380" cy="5471885"/>
          </a:xfrm>
        </p:spPr>
        <p:txBody>
          <a:bodyPr>
            <a:normAutofit/>
          </a:bodyPr>
          <a:lstStyle/>
          <a:p>
            <a:r>
              <a:rPr lang="en-US" dirty="0" smtClean="0"/>
              <a:t>We can convert to grayscale to get only a 2D matrix 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rgb2gray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 display: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(A,[0,255])</a:t>
            </a:r>
          </a:p>
          <a:p>
            <a:r>
              <a:rPr lang="en-US" dirty="0" smtClean="0"/>
              <a:t>What if different range spec’d?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19" y="1561020"/>
            <a:ext cx="5213709" cy="3925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27086"/>
            <a:ext cx="5990091" cy="23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7.2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Eigenvalue decomposition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4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eigenvalue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can decompose a matrix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, under some assumptions, into a useful set of other matrices using its eigenvalues and eigenvectors.</a:t>
                </a:r>
              </a:p>
              <a:p>
                <a:r>
                  <a:rPr lang="en-US" dirty="0" smtClean="0"/>
                  <a:t>Recall that the eigenvalue problem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, for the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smtClean="0"/>
                  <a:t> and eigenvectors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(Sometimes the eigenvectors are referred to as the </a:t>
                </a:r>
                <a:r>
                  <a:rPr lang="en-US" dirty="0" err="1" smtClean="0"/>
                  <a:t>eigenspaces</a:t>
                </a:r>
                <a:r>
                  <a:rPr lang="en-US" dirty="0" smtClean="0"/>
                  <a:t>.)</a:t>
                </a:r>
              </a:p>
              <a:p>
                <a:r>
                  <a:rPr lang="en-US" dirty="0" smtClean="0"/>
                  <a:t>We need to review some results and terminology from linear algebra before proceeding</a:t>
                </a:r>
                <a:endParaRPr lang="en-US" dirty="0"/>
              </a:p>
              <a:p>
                <a:r>
                  <a:rPr lang="en-US" dirty="0" smtClean="0"/>
                  <a:t>In particular we need to recall the complex-valued case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4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Complex vectors and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Recall complex numbers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are real-valued.</a:t>
                </a:r>
              </a:p>
              <a:p>
                <a:r>
                  <a:rPr lang="en-US" dirty="0" smtClean="0"/>
                  <a:t>The complex conjugate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 a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with complex-valued elements, the transpose needs to use complex conjugation at the same time: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i="1" dirty="0" err="1" smtClean="0"/>
                  <a:t>hermitian</a:t>
                </a:r>
                <a:r>
                  <a:rPr lang="en-US" dirty="0" smtClean="0"/>
                  <a:t> will keep certain properties analogous with the real-valued case</a:t>
                </a:r>
              </a:p>
              <a:p>
                <a:r>
                  <a:rPr lang="en-US" dirty="0" smtClean="0"/>
                  <a:t>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symmetric.  So is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Essentially, </a:t>
                </a:r>
                <a:r>
                  <a:rPr lang="en-US" dirty="0" err="1" smtClean="0"/>
                  <a:t>hermitian</a:t>
                </a:r>
                <a:r>
                  <a:rPr lang="en-US" dirty="0" smtClean="0"/>
                  <a:t> replaces transpose for complex-valued matrices and vectors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4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Complex vectors and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Essentially, </a:t>
                </a:r>
                <a:r>
                  <a:rPr lang="en-US" sz="3200" dirty="0" err="1" smtClean="0"/>
                  <a:t>hermitian</a:t>
                </a:r>
                <a:r>
                  <a:rPr lang="en-US" sz="3200" dirty="0" smtClean="0"/>
                  <a:t> replaces transpose for complex-valued matrices and vectors</a:t>
                </a:r>
              </a:p>
              <a:p>
                <a:r>
                  <a:rPr lang="en-US" sz="3200" dirty="0" smtClean="0"/>
                  <a:t>For inner products with complex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dirty="0" smtClean="0"/>
                  <a:t>: 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This defines the two-norm for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rad>
                  </m:oMath>
                </a14:m>
                <a:r>
                  <a:rPr lang="en-US" sz="3200" dirty="0" smtClean="0"/>
                  <a:t>, and this will in turn define the two norm for matrices</a:t>
                </a:r>
              </a:p>
              <a:p>
                <a:r>
                  <a:rPr lang="en-US" sz="3200" dirty="0" smtClean="0"/>
                  <a:t>Definition of orthogonal</a:t>
                </a:r>
              </a:p>
              <a:p>
                <a:r>
                  <a:rPr lang="en-US" sz="3200" dirty="0" smtClean="0"/>
                  <a:t>And orthonormal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 smtClean="0"/>
                  <a:t>, otherwise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333" t="-3392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13" y="1919614"/>
            <a:ext cx="2541815" cy="11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Complex vectors and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8944429" cy="485616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A square real-valued matrix with orthonormal columns is an orthogonal matrix</a:t>
                </a:r>
              </a:p>
              <a:p>
                <a:r>
                  <a:rPr lang="en-US" sz="3200" dirty="0" smtClean="0"/>
                  <a:t>A square complex matrix with orthonormal columns is </a:t>
                </a:r>
                <a:r>
                  <a:rPr lang="en-US" sz="3200" i="1" dirty="0" smtClean="0"/>
                  <a:t>unitary</a:t>
                </a:r>
              </a:p>
              <a:p>
                <a:r>
                  <a:rPr lang="en-US" sz="3200" dirty="0" smtClean="0"/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unitary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dirty="0" smtClean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 smtClean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𝑼𝒙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 smtClean="0"/>
                  <a:t> for any complex vector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8944429" cy="4856163"/>
              </a:xfrm>
              <a:blipFill>
                <a:blip r:embed="rId2"/>
                <a:stretch>
                  <a:fillRect l="-1568" t="-2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5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eigenvalue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eigenvalue problem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, for the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smtClean="0"/>
                  <a:t> and eigenvectors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It can also be written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We find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singular, and we find the corresponding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When doing this by hand, one calculates the roots of the characteristic polynomial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 </a:t>
                </a:r>
              </a:p>
              <a:p>
                <a:r>
                  <a:rPr lang="en-US" dirty="0" smtClean="0"/>
                  <a:t>There are thus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eigenvalues for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matrix, counting multiplicity </a:t>
                </a:r>
              </a:p>
              <a:p>
                <a:r>
                  <a:rPr lang="en-US" dirty="0" smtClean="0"/>
                  <a:t>Note: eigenvalues and eigenvectors not done that way in computer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43" y="3748881"/>
            <a:ext cx="8818258" cy="262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eigenvalue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525417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Suppose we know 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so that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, we have a column vector on each side of the equation</a:t>
                </a:r>
              </a:p>
              <a:p>
                <a:r>
                  <a:rPr lang="en-US" dirty="0"/>
                  <a:t>W</a:t>
                </a:r>
                <a:r>
                  <a:rPr lang="en-US" dirty="0" smtClean="0"/>
                  <a:t>e can assemble each of those n column vectors into a matrix: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             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Rewrite: 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Matrix form: 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5254171"/>
              </a:xfrm>
              <a:blipFill>
                <a:blip r:embed="rId3"/>
                <a:stretch>
                  <a:fillRect l="-104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eigenvalue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we know that there is a complete set of linearly independent (LI)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exists, and we can </a:t>
                </a:r>
                <a:r>
                  <a:rPr lang="en-US" dirty="0" err="1" smtClean="0"/>
                  <a:t>postmultiply</a:t>
                </a:r>
                <a:r>
                  <a:rPr lang="en-US" dirty="0" smtClean="0"/>
                  <a:t> by it to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This is the eigenvalue decomposition, or EVD,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diagonalizable, it will have an EVD</a:t>
                </a:r>
              </a:p>
              <a:p>
                <a:r>
                  <a:rPr lang="en-US" dirty="0" smtClean="0"/>
                  <a:t>When does that happen?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55" y="4754563"/>
            <a:ext cx="1026024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7.1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 matrix to insight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7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766989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Computing EVD in </a:t>
            </a:r>
            <a:r>
              <a:rPr lang="en-US" dirty="0" err="1" smtClean="0">
                <a:solidFill>
                  <a:srgbClr val="0070C0"/>
                </a:solidFill>
              </a:rPr>
              <a:t>Matlab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2114"/>
                <a:ext cx="6128657" cy="5044849"/>
              </a:xfrm>
            </p:spPr>
            <p:txBody>
              <a:bodyPr/>
              <a:lstStyle/>
              <a:p>
                <a:r>
                  <a:rPr lang="en-US" dirty="0" smtClean="0"/>
                  <a:t>We can use the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eig</a:t>
                </a:r>
                <a:r>
                  <a:rPr lang="en-US" dirty="0" smtClean="0"/>
                  <a:t> command to compute the EVD</a:t>
                </a:r>
              </a:p>
              <a:p>
                <a:r>
                  <a:rPr lang="en-US" dirty="0" smtClean="0"/>
                  <a:t>The eigenvalues arrive as the diagonal elements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eigenvectors are the columns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singular, but has distinct eigenvalues, and because of that, it has a complete set of LI eigenvectors.  Because of that,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is nonsingular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2114"/>
                <a:ext cx="6128657" cy="5044849"/>
              </a:xfrm>
              <a:blipFill>
                <a:blip r:embed="rId2"/>
                <a:stretch>
                  <a:fillRect l="-1791" t="-2177" r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68" y="841828"/>
            <a:ext cx="3904117" cy="572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57686" cy="6363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Computing EVD in </a:t>
            </a:r>
            <a:r>
              <a:rPr lang="en-US" dirty="0" err="1" smtClean="0">
                <a:solidFill>
                  <a:srgbClr val="0070C0"/>
                </a:solidFill>
              </a:rPr>
              <a:t>Matlab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easily check that the EVD is equivalent to 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if A is not diagonalizable?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349" y="2462700"/>
            <a:ext cx="6145301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57686" cy="6363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Computing EVD in </a:t>
            </a:r>
            <a:r>
              <a:rPr lang="en-US" dirty="0" err="1" smtClean="0">
                <a:solidFill>
                  <a:srgbClr val="0070C0"/>
                </a:solidFill>
              </a:rPr>
              <a:t>Matlab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49572" cy="4351338"/>
              </a:xfrm>
            </p:spPr>
            <p:txBody>
              <a:bodyPr/>
              <a:lstStyle/>
              <a:p>
                <a:r>
                  <a:rPr lang="en-US" dirty="0" smtClean="0"/>
                  <a:t>If </a:t>
                </a:r>
                <a:r>
                  <a:rPr lang="en-US" dirty="0"/>
                  <a:t>A is not </a:t>
                </a:r>
                <a:r>
                  <a:rPr lang="en-US" dirty="0" smtClean="0"/>
                  <a:t>diagonalizable, </a:t>
                </a:r>
                <a:r>
                  <a:rPr lang="en-US" dirty="0"/>
                  <a:t>i</a:t>
                </a:r>
                <a:r>
                  <a:rPr lang="en-US" dirty="0" smtClean="0"/>
                  <a:t>t </a:t>
                </a:r>
                <a:r>
                  <a:rPr lang="en-US" dirty="0"/>
                  <a:t>will not have all eigenvalues distinct, and it will not have a full set of </a:t>
                </a:r>
                <a:r>
                  <a:rPr lang="en-US" dirty="0" smtClean="0"/>
                  <a:t>eigenvectors</a:t>
                </a:r>
              </a:p>
              <a:p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ig</a:t>
                </a:r>
                <a:r>
                  <a:rPr lang="en-US" dirty="0" smtClean="0"/>
                  <a:t> still works,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doesn’t exist: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is only rank 1, indicating a single LI column</a:t>
                </a:r>
              </a:p>
              <a:p>
                <a:r>
                  <a:rPr lang="en-US" dirty="0" smtClean="0"/>
                  <a:t>You should get in the habit of critically evaluating output to check whether it is consistent with theory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49572" cy="4351338"/>
              </a:xfrm>
              <a:blipFill>
                <a:blip r:embed="rId2"/>
                <a:stretch>
                  <a:fillRect l="-167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72" y="2206171"/>
            <a:ext cx="4418779" cy="39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1" y="3135085"/>
            <a:ext cx="10086197" cy="176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EVD and similarity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There is an important relationship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For any nonsingular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𝑺𝑨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is said to be similar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 many basic linear algebra texts, one can find a proof of this result:</a:t>
                </a:r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r>
                  <a:rPr lang="en-US" dirty="0" smtClean="0"/>
                  <a:t>There is a really nice interpretation of the similarity transformation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3"/>
                <a:stretch>
                  <a:fillRect l="-1043" t="-2136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Similarity transformations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086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the produce of a nonsingular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 smtClean="0"/>
                  <a:t> with any vector: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the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 smtClean="0"/>
                  <a:t> are LI because it is invertible, so it is a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the </a:t>
                </a:r>
                <a:r>
                  <a:rPr lang="en-US" i="1" dirty="0" smtClean="0"/>
                  <a:t>coordinates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 smtClean="0"/>
                  <a:t> using the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 smtClean="0"/>
                  <a:t> as a basis</a:t>
                </a:r>
              </a:p>
              <a:p>
                <a:r>
                  <a:rPr lang="en-US" dirty="0" smtClean="0"/>
                  <a:t>But, we could left 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and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elements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 smtClean="0"/>
                  <a:t> are now coordinates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 smtClean="0"/>
                  <a:t> using the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as a basis</a:t>
                </a:r>
              </a:p>
              <a:p>
                <a:r>
                  <a:rPr lang="en-US" dirty="0" smtClean="0"/>
                  <a:t>Thus: </a:t>
                </a:r>
                <a:r>
                  <a:rPr lang="en-US" i="1" dirty="0" smtClean="0"/>
                  <a:t>multiplication by the inverse of a matrix performs a </a:t>
                </a:r>
                <a:r>
                  <a:rPr lang="en-US" b="1" i="1" dirty="0" smtClean="0"/>
                  <a:t>change of basis</a:t>
                </a:r>
                <a:r>
                  <a:rPr lang="en-US" i="1" dirty="0" smtClean="0"/>
                  <a:t> into the coordinates associated with the matrix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086"/>
                <a:ext cx="10515600" cy="4856163"/>
              </a:xfrm>
              <a:blipFill>
                <a:blip r:embed="rId2"/>
                <a:stretch>
                  <a:fillRect l="-1043" t="-2133" b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Similarity transformations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6287"/>
                <a:ext cx="10515600" cy="4856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Now consider the EVD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US" dirty="0" smtClean="0"/>
                  <a:t>, 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𝑽𝑫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 </a:t>
                </a:r>
                <a:r>
                  <a:rPr lang="en-US" dirty="0" err="1" smtClean="0"/>
                  <a:t>Premultiply</a:t>
                </a:r>
                <a:r>
                  <a:rPr lang="en-US" dirty="0" smtClean="0"/>
                  <a:t> by  to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This equation says that using the columns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for a basis, that there is a diagonal relation between the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Said another way, the EVD finds a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so that the map is diagonal: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that case, each coordinate is just multiplied by its own scalar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6287"/>
                <a:ext cx="10515600" cy="4856163"/>
              </a:xfrm>
              <a:blipFill>
                <a:blip r:embed="rId2"/>
                <a:stretch>
                  <a:fillRect l="-1043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28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Similarity transformations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6287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This can be really convenient for matrix powers; these will be an important operation for us</a:t>
                </a:r>
              </a:p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 and use the EVD: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If we new the EVD, we could just square the diagonal elements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 smtClean="0"/>
                  <a:t>, then reconstruct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Higher powers? 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r>
                  <a:rPr lang="en-US" dirty="0" smtClean="0"/>
                  <a:t>Raise each eigenvalue to the </a:t>
                </a:r>
                <a:r>
                  <a:rPr lang="en-US" i="1" dirty="0" smtClean="0"/>
                  <a:t>k-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power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6287"/>
                <a:ext cx="10515600" cy="4856163"/>
              </a:xfrm>
              <a:blipFill>
                <a:blip r:embed="rId2"/>
                <a:stretch>
                  <a:fillRect l="-1043" t="-2008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24" y="2788847"/>
            <a:ext cx="9296806" cy="6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130629"/>
            <a:ext cx="7739743" cy="101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Conditioning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045028"/>
                <a:ext cx="10515600" cy="534125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There are theorems around to tell us how much eigenvalues change in response to changes in the matrix</a:t>
                </a:r>
                <a:endParaRPr lang="en-US" dirty="0"/>
              </a:p>
              <a:p>
                <a:r>
                  <a:rPr lang="en-US" dirty="0" smtClean="0"/>
                  <a:t>One is the Bauer-</a:t>
                </a:r>
                <a:r>
                  <a:rPr lang="en-US" dirty="0" err="1" smtClean="0"/>
                  <a:t>Fike</a:t>
                </a:r>
                <a:r>
                  <a:rPr lang="en-US" dirty="0" smtClean="0"/>
                  <a:t> theorem:</a:t>
                </a:r>
                <a:endParaRPr lang="en-US" dirty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r>
                  <a:rPr lang="en-US" dirty="0" smtClean="0"/>
                  <a:t>This theorem says that small changes in the matrix can change the eigenvalues by as much as a factor of the condition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poorly conditioned, then this could be a significant change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045028"/>
                <a:ext cx="10515600" cy="5341258"/>
              </a:xfrm>
              <a:blipFill>
                <a:blip r:embed="rId2"/>
                <a:stretch>
                  <a:fillRect l="-1043" t="-1824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2" y="2431142"/>
            <a:ext cx="8400567" cy="25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25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130629"/>
            <a:ext cx="7739743" cy="101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Conditioning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045027"/>
                <a:ext cx="10515600" cy="558800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There are theorems around to tell us how much eigenvalues change in response to changes in the matrix</a:t>
                </a:r>
                <a:endParaRPr lang="en-US" dirty="0"/>
              </a:p>
              <a:p>
                <a:r>
                  <a:rPr lang="en-US" dirty="0" smtClean="0"/>
                  <a:t>One is the Bauer-</a:t>
                </a:r>
                <a:r>
                  <a:rPr lang="en-US" dirty="0" err="1" smtClean="0"/>
                  <a:t>Fike</a:t>
                </a:r>
                <a:r>
                  <a:rPr lang="en-US" dirty="0" smtClean="0"/>
                  <a:t> theorem:</a:t>
                </a:r>
                <a:endParaRPr lang="en-US" dirty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r>
                  <a:rPr lang="en-US" dirty="0" smtClean="0"/>
                  <a:t>Eigenvalues by as much as a factor of the condition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is unitary,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i="1" dirty="0" smtClean="0"/>
                  <a:t>normal, </a:t>
                </a:r>
                <a:r>
                  <a:rPr lang="en-US" dirty="0" smtClean="0"/>
                  <a:t>eigenvalue calculation robust</a:t>
                </a:r>
                <a:endParaRPr lang="en-US" dirty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nearly singular,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, eigenvalues can change significantly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045027"/>
                <a:ext cx="10515600" cy="5588001"/>
              </a:xfrm>
              <a:blipFill>
                <a:blip r:embed="rId2"/>
                <a:stretch>
                  <a:fillRect l="-1043" t="-1745"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2" y="2409371"/>
            <a:ext cx="8400567" cy="25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130629"/>
            <a:ext cx="4339771" cy="17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Conditioning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72343"/>
                <a:ext cx="3947885" cy="4615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Example: triangular matrix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bound on the change in the condition number is around 1e7</a:t>
                </a:r>
              </a:p>
              <a:p>
                <a:r>
                  <a:rPr lang="en-US" dirty="0" smtClean="0"/>
                  <a:t>Test the theorem with 1e-7 size perturbations</a:t>
                </a:r>
              </a:p>
              <a:p>
                <a:r>
                  <a:rPr lang="en-US" dirty="0" smtClean="0"/>
                  <a:t>The max change in these few cases is about 25% to 50% of the possible change</a:t>
                </a:r>
                <a:endParaRPr lang="en-US" dirty="0"/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72343"/>
                <a:ext cx="3947885" cy="4615544"/>
              </a:xfrm>
              <a:blipFill>
                <a:blip r:embed="rId2"/>
                <a:stretch>
                  <a:fillRect l="-2778" t="-2906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25" y="230425"/>
            <a:ext cx="5315232" cy="3565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25" y="3862909"/>
            <a:ext cx="5315232" cy="299509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52902" y="4136571"/>
            <a:ext cx="1265923" cy="2322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52902" y="3410857"/>
            <a:ext cx="126592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52902" y="1001486"/>
            <a:ext cx="1265923" cy="1255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From matrix to insight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two-dimensional array of numbers may be interpreted as a matrix</a:t>
            </a:r>
          </a:p>
          <a:p>
            <a:r>
              <a:rPr lang="en-US" dirty="0" smtClean="0"/>
              <a:t>These may come from widely disparate tasks</a:t>
            </a:r>
          </a:p>
          <a:p>
            <a:r>
              <a:rPr lang="en-US" dirty="0" smtClean="0"/>
              <a:t>Examples: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Text/document 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Voting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Preferences/ratings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Graphs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Networks: social, political, co-authorship, casting in movies,…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</a:t>
            </a:r>
            <a:r>
              <a:rPr lang="en-US" dirty="0" smtClean="0"/>
              <a:t>mages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363710"/>
            <a:ext cx="7739743" cy="114235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Method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10870"/>
                <a:ext cx="10515600" cy="457541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 practical methods for computing the EVD are beyond the scope of this class (and book)</a:t>
                </a:r>
              </a:p>
              <a:p>
                <a:r>
                  <a:rPr lang="en-US" sz="3200" dirty="0" smtClean="0"/>
                  <a:t>It is worth pointing out that the methods often use the idea of matrix powers as part of the computation.</a:t>
                </a:r>
              </a:p>
              <a:p>
                <a:r>
                  <a:rPr lang="en-US" sz="3200" dirty="0" smtClean="0"/>
                  <a:t>If the eigenvalues are distinct, then raising them to a power separates them for large powers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There is an easy and elegant way to accomplish this separation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10870"/>
                <a:ext cx="10515600" cy="4575415"/>
              </a:xfrm>
              <a:blipFill>
                <a:blip r:embed="rId2"/>
                <a:stretch>
                  <a:fillRect l="-1333" t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506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363711"/>
            <a:ext cx="7739743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Method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86" y="1810870"/>
            <a:ext cx="10515600" cy="457541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Example: create a matrix with known eigenvalues: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Now do QR factorization and reverse it: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We have same eigenvalues!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45" y="2384613"/>
            <a:ext cx="7056732" cy="1216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701" y="4098577"/>
            <a:ext cx="2149288" cy="2758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45" y="4318466"/>
            <a:ext cx="3007497" cy="12584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307344" y="5325035"/>
            <a:ext cx="3552454" cy="6565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29419" y="2508430"/>
            <a:ext cx="1330379" cy="4845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93064" y="1133100"/>
            <a:ext cx="3437203" cy="200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qr</a:t>
            </a:r>
            <a:r>
              <a:rPr lang="en-US" sz="2400" dirty="0" smtClean="0"/>
              <a:t> function takes a random 5 by 5 matrix, then returns orthogonal matrix V and upper triangular matrix R</a:t>
            </a:r>
          </a:p>
        </p:txBody>
      </p:sp>
      <p:cxnSp>
        <p:nvCxnSpPr>
          <p:cNvPr id="16" name="Straight Arrow Connector 15"/>
          <p:cNvCxnSpPr>
            <a:stCxn id="19" idx="1"/>
          </p:cNvCxnSpPr>
          <p:nvPr/>
        </p:nvCxnSpPr>
        <p:spPr>
          <a:xfrm flipH="1" flipV="1">
            <a:off x="5602514" y="3485875"/>
            <a:ext cx="3290550" cy="2738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93064" y="3528860"/>
            <a:ext cx="258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and D are similar</a:t>
            </a:r>
          </a:p>
        </p:txBody>
      </p:sp>
    </p:spTree>
    <p:extLst>
      <p:ext uri="{BB962C8B-B14F-4D97-AF65-F5344CB8AC3E}">
        <p14:creationId xmlns:p14="http://schemas.microsoft.com/office/powerpoint/2010/main" val="136686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80" y="220276"/>
            <a:ext cx="7739743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Method of EVD computation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0" y="950260"/>
            <a:ext cx="10515600" cy="457541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It turns out that we can repeat this and not change the eigenvalues!</a:t>
            </a:r>
          </a:p>
          <a:p>
            <a:r>
              <a:rPr lang="en-US" sz="3200" dirty="0" smtClean="0"/>
              <a:t>This is </a:t>
            </a:r>
            <a:r>
              <a:rPr lang="en-US" sz="3200" i="1" dirty="0" smtClean="0"/>
              <a:t>Francis QR iteration</a:t>
            </a:r>
          </a:p>
          <a:p>
            <a:r>
              <a:rPr lang="en-US" sz="3200" dirty="0" smtClean="0"/>
              <a:t>For this example:</a:t>
            </a:r>
          </a:p>
          <a:p>
            <a:r>
              <a:rPr lang="en-US" sz="3200" dirty="0" smtClean="0"/>
              <a:t>Look at diagonal</a:t>
            </a:r>
          </a:p>
          <a:p>
            <a:pPr marL="0" indent="0">
              <a:buNone/>
            </a:pPr>
            <a:r>
              <a:rPr lang="en-US" sz="3200" dirty="0"/>
              <a:t>e</a:t>
            </a:r>
            <a:r>
              <a:rPr lang="en-US" sz="3200" dirty="0" smtClean="0"/>
              <a:t>lements, and off</a:t>
            </a:r>
          </a:p>
          <a:p>
            <a:pPr marL="0" indent="0">
              <a:buNone/>
            </a:pPr>
            <a:r>
              <a:rPr lang="en-US" sz="3200" dirty="0"/>
              <a:t>d</a:t>
            </a:r>
            <a:r>
              <a:rPr lang="en-US" sz="3200" dirty="0" smtClean="0"/>
              <a:t>iagonal elements</a:t>
            </a:r>
          </a:p>
          <a:p>
            <a:pPr marL="0" indent="0">
              <a:buNone/>
            </a:pPr>
            <a:r>
              <a:rPr lang="en-US" sz="3200" dirty="0" smtClean="0"/>
              <a:t>are getting small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29" y="2743200"/>
            <a:ext cx="81339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4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7.3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Singular value decomposition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3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Singular 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Here is another matrix factorization; it is widely used in many fields: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This is the singular value decomposition, or SVD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ols of U: left singular vectors; cols of V: right singular vectors</a:t>
                </a:r>
              </a:p>
              <a:p>
                <a:r>
                  <a:rPr lang="en-US" dirty="0"/>
                  <a:t>D</a:t>
                </a:r>
                <a:r>
                  <a:rPr lang="en-US" dirty="0" smtClean="0"/>
                  <a:t>iagonal elements of S are the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  <a:blipFill>
                <a:blip r:embed="rId2"/>
                <a:stretch>
                  <a:fillRect l="-1020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63" y="1309672"/>
            <a:ext cx="9787874" cy="32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49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Singular 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SVD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with complex entries</a:t>
                </a:r>
              </a:p>
              <a:p>
                <a:r>
                  <a:rPr lang="en-US" dirty="0" smtClean="0"/>
                  <a:t>Columns of (unitary)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: left singular vectors</a:t>
                </a:r>
              </a:p>
              <a:p>
                <a:r>
                  <a:rPr lang="en-US" dirty="0" smtClean="0"/>
                  <a:t>Columns of (unitary)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right singular vectors</a:t>
                </a:r>
              </a:p>
              <a:p>
                <a:r>
                  <a:rPr lang="en-US" dirty="0"/>
                  <a:t>D</a:t>
                </a:r>
                <a:r>
                  <a:rPr lang="en-US" dirty="0" smtClean="0"/>
                  <a:t>iagonal elements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are the singular 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Usually the ordering of the singular values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the principal singular value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are the principal singular vectors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  <a:blipFill>
                <a:blip r:embed="rId2"/>
                <a:stretch>
                  <a:fillRect l="-1020" t="-1822" b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1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Singular value decomposition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What about real-valued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Consider the case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Columns of orthogonal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: left singular vectors</a:t>
                </a:r>
              </a:p>
              <a:p>
                <a:r>
                  <a:rPr lang="en-US" dirty="0" smtClean="0"/>
                  <a:t>Columns of unitary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right singular vectors</a:t>
                </a:r>
              </a:p>
              <a:p>
                <a:r>
                  <a:rPr lang="en-US" dirty="0"/>
                  <a:t>D</a:t>
                </a:r>
                <a:r>
                  <a:rPr lang="en-US" dirty="0" smtClean="0"/>
                  <a:t>iagonal elements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are the singular 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This is still an SVD because it satisfies the requirements: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the first and last matrices are orthogonal,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and the middle matrix is diagonal with non negative entries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  <a:blipFill>
                <a:blip r:embed="rId2"/>
                <a:stretch>
                  <a:fillRect l="-1020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362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Interpreting the SVD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Let’s rewrite the SVD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 follows (</a:t>
                </a:r>
                <a:r>
                  <a:rPr lang="en-US" dirty="0" err="1" smtClean="0"/>
                  <a:t>postmultiply</a:t>
                </a:r>
                <a:r>
                  <a:rPr lang="en-US" dirty="0" smtClean="0"/>
                  <a:t> by V):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𝑼𝑺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Considering one column at a time,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means that each right singular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mapped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to a scalar multiple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) of the corresponding left singular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  <a:blipFill>
                <a:blip r:embed="rId2"/>
                <a:stretch>
                  <a:fillRect l="-1020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17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80" y="220276"/>
            <a:ext cx="7739743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Interpreting the SVD: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0" y="950261"/>
            <a:ext cx="4102420" cy="72998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Compute an SVD: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0" y="1483872"/>
            <a:ext cx="4223657" cy="4890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181601" y="950260"/>
                <a:ext cx="6560456" cy="10672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Compare the first column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𝑨𝑽</m:t>
                    </m:r>
                  </m:oMath>
                </a14:m>
                <a:r>
                  <a:rPr lang="en-US" sz="3200" dirty="0" smtClean="0"/>
                  <a:t> with the first column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dirty="0" smtClean="0"/>
                  <a:t>: this should be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1" y="950260"/>
                <a:ext cx="6560456" cy="1067225"/>
              </a:xfrm>
              <a:prstGeom prst="rect">
                <a:avLst/>
              </a:prstGeom>
              <a:blipFill>
                <a:blip r:embed="rId3"/>
                <a:stretch>
                  <a:fillRect l="-1859" t="-18286" b="-18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48" y="2280783"/>
            <a:ext cx="3159352" cy="38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5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80" y="220276"/>
            <a:ext cx="8238991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Interpreting the SVD: visualizing 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79" y="950261"/>
            <a:ext cx="9327564" cy="21848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SVD</a:t>
            </a:r>
            <a:r>
              <a:rPr lang="en-US" sz="3200" dirty="0"/>
              <a:t> </a:t>
            </a:r>
            <a:r>
              <a:rPr lang="en-US" sz="3200" dirty="0" smtClean="0"/>
              <a:t>can be visualized for 3x3 real-valued matrices</a:t>
            </a:r>
          </a:p>
          <a:p>
            <a:r>
              <a:rPr lang="en-US" sz="3200" dirty="0" smtClean="0"/>
              <a:t>Unit vectors in the directions of the columns of V (left) are distorted by multiplication by A (right) to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28" y="3428092"/>
            <a:ext cx="7993279" cy="29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2142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Examples of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314"/>
            <a:ext cx="10515600" cy="484164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i="1" dirty="0" smtClean="0"/>
              <a:t>term-document matrix </a:t>
            </a:r>
            <a:r>
              <a:rPr lang="en-US" dirty="0" smtClean="0"/>
              <a:t>may be used for analyzing a body of documents (or </a:t>
            </a:r>
            <a:r>
              <a:rPr lang="en-US" i="1" dirty="0" smtClean="0"/>
              <a:t>corpus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Each column may be a document; each row a term 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, your textbook may have words like “numerical,” “discretization,” “matrix,” “integration” and “function”</a:t>
            </a:r>
          </a:p>
          <a:p>
            <a:r>
              <a:rPr lang="en-US" dirty="0" smtClean="0"/>
              <a:t>An analysis textbook may have words like “integration,” “function,” “continuous” and so forth</a:t>
            </a:r>
          </a:p>
          <a:p>
            <a:r>
              <a:rPr lang="en-US" dirty="0" smtClean="0"/>
              <a:t>The occurrence of “function” may be often in both books, but the other terms are likely to be much different in frequency</a:t>
            </a:r>
          </a:p>
          <a:p>
            <a:r>
              <a:rPr lang="en-US" dirty="0" smtClean="0"/>
              <a:t>Meaning could be inferred from this kind of approach: latent semantic analysis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80" y="220276"/>
            <a:ext cx="8238991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Contrasting the EVD and the SVD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764" y="2264229"/>
            <a:ext cx="1056909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35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80" y="220276"/>
            <a:ext cx="11316020" cy="72998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Connection between the SVD and 2-norm (</a:t>
            </a:r>
            <a:r>
              <a:rPr lang="en-US" dirty="0" err="1" smtClean="0">
                <a:solidFill>
                  <a:srgbClr val="0070C0"/>
                </a:solidFill>
              </a:rPr>
              <a:t>Thrm</a:t>
            </a:r>
            <a:r>
              <a:rPr lang="en-US" dirty="0" smtClean="0">
                <a:solidFill>
                  <a:srgbClr val="0070C0"/>
                </a:solidFill>
              </a:rPr>
              <a:t> 7.3.2)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6629"/>
                <a:ext cx="10515600" cy="50303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200" dirty="0" smtClean="0"/>
                  <a:t>Let 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 smtClean="0"/>
                  <a:t> have an SVD with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 smtClean="0"/>
                  <a:t>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/>
                  <a:t>The 2-norm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/>
                  <a:t>The rank of A is the number of nonzero singular values.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/>
                  <a:t>The condition number satisfies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D</a:t>
                </a:r>
                <a:r>
                  <a:rPr lang="en-US" sz="3200" dirty="0" smtClean="0"/>
                  <a:t>ivision by zero here implies that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 does not have full rank.  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 smtClean="0"/>
                  <a:t> is the pseudoinverse (chapter 3).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6629"/>
                <a:ext cx="10515600" cy="5030334"/>
              </a:xfrm>
              <a:blipFill>
                <a:blip r:embed="rId2"/>
                <a:stretch>
                  <a:fillRect l="-1217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91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208" y="379934"/>
            <a:ext cx="7739743" cy="7299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SVD example 7.3.2: try 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208" y="1109918"/>
            <a:ext cx="9385621" cy="51892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A=</a:t>
            </a:r>
            <a:r>
              <a:rPr lang="en-US" sz="3200" dirty="0" err="1" smtClean="0"/>
              <a:t>vander</a:t>
            </a:r>
            <a:r>
              <a:rPr lang="en-US" sz="3200" dirty="0" smtClean="0"/>
              <a:t>(1:5);         % </a:t>
            </a:r>
            <a:r>
              <a:rPr lang="en-US" sz="3200" dirty="0" err="1" smtClean="0"/>
              <a:t>Vandermonde</a:t>
            </a:r>
            <a:r>
              <a:rPr lang="en-US" sz="3200" dirty="0" smtClean="0"/>
              <a:t>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= A(:,1:4)                % 5 by 4 now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[U,S,V] = </a:t>
            </a:r>
            <a:r>
              <a:rPr lang="en-US" sz="3200" dirty="0" err="1" smtClean="0"/>
              <a:t>svd</a:t>
            </a:r>
            <a:r>
              <a:rPr lang="en-US" sz="3200" dirty="0" smtClean="0"/>
              <a:t>(A);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</a:t>
            </a:r>
            <a:r>
              <a:rPr lang="en-US" sz="3200" dirty="0" smtClean="0"/>
              <a:t>orm(U’*U-eye(5))  % check U is orthogonal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</a:t>
            </a:r>
            <a:r>
              <a:rPr lang="en-US" sz="3200" dirty="0" smtClean="0"/>
              <a:t>orm(V’*V-eye(4))   % check V is orthogonal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</a:t>
            </a:r>
            <a:r>
              <a:rPr lang="en-US" sz="3200" dirty="0" smtClean="0"/>
              <a:t>igma = </a:t>
            </a:r>
            <a:r>
              <a:rPr lang="en-US" sz="3200" dirty="0" err="1" smtClean="0"/>
              <a:t>diag</a:t>
            </a:r>
            <a:r>
              <a:rPr lang="en-US" sz="3200" dirty="0" smtClean="0"/>
              <a:t>(S)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[norm(A) sigma(1)]                       % </a:t>
            </a:r>
            <a:r>
              <a:rPr lang="en-US" sz="3200" dirty="0" err="1" smtClean="0"/>
              <a:t>Thrm</a:t>
            </a:r>
            <a:r>
              <a:rPr lang="en-US" sz="3200" dirty="0" smtClean="0"/>
              <a:t> 7.3.2, no.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[</a:t>
            </a:r>
            <a:r>
              <a:rPr lang="en-US" sz="3200" dirty="0" err="1" smtClean="0"/>
              <a:t>cond</a:t>
            </a:r>
            <a:r>
              <a:rPr lang="en-US" sz="3200" dirty="0" smtClean="0"/>
              <a:t>(A) sigma(1)/sigma(end)]  % </a:t>
            </a:r>
            <a:r>
              <a:rPr lang="en-US" sz="3200" dirty="0" err="1" smtClean="0"/>
              <a:t>Thrm</a:t>
            </a:r>
            <a:r>
              <a:rPr lang="en-US" sz="3200" dirty="0" smtClean="0"/>
              <a:t> 7.3.2, no. 3</a:t>
            </a:r>
          </a:p>
        </p:txBody>
      </p:sp>
    </p:spTree>
    <p:extLst>
      <p:ext uri="{BB962C8B-B14F-4D97-AF65-F5344CB8AC3E}">
        <p14:creationId xmlns:p14="http://schemas.microsoft.com/office/powerpoint/2010/main" val="645194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Connections between SVD and EVD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Create the square </a:t>
                </a:r>
                <a:r>
                  <a:rPr lang="en-US" dirty="0" err="1"/>
                  <a:t>h</a:t>
                </a:r>
                <a:r>
                  <a:rPr lang="en-US" dirty="0" err="1" smtClean="0"/>
                  <a:t>ermitian</a:t>
                </a:r>
                <a:r>
                  <a:rPr lang="en-US" dirty="0" smtClean="0"/>
                  <a:t>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 smtClean="0"/>
                  <a:t> is a diagonal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matrix</a:t>
                </a:r>
              </a:p>
              <a:p>
                <a:r>
                  <a:rPr lang="en-US" dirty="0" smtClean="0"/>
                  <a:t>There are two cases: 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lower right zero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0758"/>
                <a:ext cx="10762129" cy="5348677"/>
              </a:xfrm>
              <a:blipFill>
                <a:blip r:embed="rId2"/>
                <a:stretch>
                  <a:fillRect l="-907" t="-2278" b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67" y="1827858"/>
            <a:ext cx="7615465" cy="721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743" y="3486424"/>
            <a:ext cx="8545906" cy="22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1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Connections between SVD and EVD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There are two cases: 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squares of the singular 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are the eigenvalues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r>
                  <a:rPr lang="en-US" dirty="0" smtClean="0"/>
                  <a:t> Conversely, the EVD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 smtClean="0"/>
                  <a:t> yields the singular 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and the right singular vectors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i="1" dirty="0" smtClean="0"/>
              </a:p>
              <a:p>
                <a:r>
                  <a:rPr lang="en-US" dirty="0" smtClean="0"/>
                  <a:t>We could get the left singular vectors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𝑼𝑺</m:t>
                    </m:r>
                  </m:oMath>
                </a14:m>
                <a:r>
                  <a:rPr lang="en-US" dirty="0" smtClean="0"/>
                  <a:t> by doing one column at a time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996" t="-1822" b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1583467"/>
            <a:ext cx="8564423" cy="22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Connections between SVD and EVD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could also create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which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is a singular value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 smtClean="0"/>
                  <a:t>,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are eigenvalues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The associated eigenvector immediately gives a left and right singular vector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i="1" dirty="0" smtClean="0"/>
              </a:p>
              <a:p>
                <a:r>
                  <a:rPr lang="en-US" dirty="0" smtClean="0"/>
                  <a:t>This connection is implicitly exploited by software to compute the SVD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1106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34" y="846369"/>
            <a:ext cx="2794680" cy="14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14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94" y="1904317"/>
            <a:ext cx="7758230" cy="4178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50"/>
            <a:ext cx="10515600" cy="46960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Thin form of the SVD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3" y="667658"/>
                <a:ext cx="9419770" cy="602667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Like the QR factorization, we can have both full and thin versions of the factorization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 smtClean="0"/>
                  <a:t>Then we can write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Use </a:t>
                </a:r>
                <a:r>
                  <a:rPr lang="en-US" dirty="0" err="1" smtClean="0"/>
                  <a:t>svd</a:t>
                </a:r>
                <a:r>
                  <a:rPr lang="en-US" dirty="0" smtClean="0"/>
                  <a:t>(A,0) to get this in </a:t>
                </a:r>
                <a:r>
                  <a:rPr lang="en-US" dirty="0" err="1" smtClean="0"/>
                  <a:t>Matlab</a:t>
                </a:r>
                <a:endParaRPr lang="en-US" dirty="0" smtClean="0"/>
              </a:p>
              <a:p>
                <a:endParaRPr lang="en-US" b="1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3" y="667658"/>
                <a:ext cx="9419770" cy="6026670"/>
              </a:xfrm>
              <a:blipFill>
                <a:blip r:embed="rId3"/>
                <a:stretch>
                  <a:fillRect l="-1165" t="-1721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62887" y="3236618"/>
                <a:ext cx="1770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Last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rows are zero here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887" y="3236618"/>
                <a:ext cx="1770742" cy="1200329"/>
              </a:xfrm>
              <a:prstGeom prst="rect">
                <a:avLst/>
              </a:prstGeom>
              <a:blipFill>
                <a:blip r:embed="rId4"/>
                <a:stretch>
                  <a:fillRect l="-5155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950372" y="3739866"/>
            <a:ext cx="1712515" cy="1138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8079" y="4954380"/>
                <a:ext cx="2706570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r>
                  <a:rPr lang="en-US" sz="24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, and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, but still same info about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 smtClean="0"/>
                  <a:t> !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079" y="4954380"/>
                <a:ext cx="2706570" cy="1222514"/>
              </a:xfrm>
              <a:prstGeom prst="rect">
                <a:avLst/>
              </a:prstGeom>
              <a:blipFill>
                <a:blip r:embed="rId5"/>
                <a:stretch>
                  <a:fillRect l="-3604" t="-3000" r="-225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7293773" y="5207128"/>
            <a:ext cx="1370475" cy="2246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13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7.4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Symmetry and definiteness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73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When we had real matrices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we found in chapter 2 that there could be specializations of the factorizations there: e.g.,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𝑳𝑫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, where </a:t>
                </a:r>
                <a:r>
                  <a:rPr lang="en-US" b="1" i="1" dirty="0" smtClean="0"/>
                  <a:t>D</a:t>
                </a:r>
                <a:r>
                  <a:rPr lang="en-US" dirty="0" smtClean="0"/>
                  <a:t> is diagonal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 smtClean="0"/>
                  <a:t> is lower triangular</a:t>
                </a:r>
              </a:p>
              <a:p>
                <a:r>
                  <a:rPr lang="en-US" dirty="0" smtClean="0"/>
                  <a:t>We now study the analogous </a:t>
                </a:r>
                <a:r>
                  <a:rPr lang="en-US" dirty="0" err="1" smtClean="0"/>
                  <a:t>hermitian</a:t>
                </a:r>
                <a:r>
                  <a:rPr lang="en-US" dirty="0" smtClean="0"/>
                  <a:t> </a:t>
                </a:r>
                <a:r>
                  <a:rPr lang="en-US" dirty="0"/>
                  <a:t>case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 smtClean="0"/>
                  <a:t> is real and square,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In this case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diagonalizable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𝑽𝑫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𝑽𝑫𝑽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is unitary,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 smtClean="0"/>
                  <a:t> is diagonal and real</a:t>
                </a:r>
              </a:p>
              <a:p>
                <a:r>
                  <a:rPr lang="en-US" dirty="0" smtClean="0"/>
                  <a:t>This means that a </a:t>
                </a:r>
                <a:r>
                  <a:rPr lang="en-US" dirty="0" err="1"/>
                  <a:t>h</a:t>
                </a:r>
                <a:r>
                  <a:rPr lang="en-US" dirty="0" err="1" smtClean="0"/>
                  <a:t>ermitian</a:t>
                </a:r>
                <a:r>
                  <a:rPr lang="en-US" dirty="0" smtClean="0"/>
                  <a:t> matrix has a complete set of orthonormal eigenvectors</a:t>
                </a:r>
                <a:r>
                  <a:rPr lang="en-US" dirty="0"/>
                  <a:t> (</a:t>
                </a:r>
                <a:r>
                  <a:rPr lang="en-US" dirty="0" smtClean="0"/>
                  <a:t>a </a:t>
                </a:r>
                <a:r>
                  <a:rPr lang="en-US" dirty="0"/>
                  <a:t>unitary </a:t>
                </a:r>
                <a:r>
                  <a:rPr lang="en-US" dirty="0" smtClean="0"/>
                  <a:t>diagonalization), with real eigenvalues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996" t="-2506"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2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72" y="1060790"/>
            <a:ext cx="5109028" cy="331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4371920"/>
            <a:ext cx="3454399" cy="2153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6" y="1540055"/>
            <a:ext cx="4438877" cy="2549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865" y="4135447"/>
            <a:ext cx="2740705" cy="23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3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2142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Examples of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314"/>
            <a:ext cx="10515600" cy="484164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i="1" dirty="0" smtClean="0"/>
              <a:t>term-document matrix </a:t>
            </a:r>
            <a:r>
              <a:rPr lang="en-US" dirty="0" smtClean="0"/>
              <a:t>example: matrix in green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1013"/>
              </p:ext>
            </p:extLst>
          </p:nvPr>
        </p:nvGraphicFramePr>
        <p:xfrm>
          <a:off x="1669143" y="247589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319265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17789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89774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54112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0193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FNC by TAD+RJB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 by </a:t>
                      </a:r>
                      <a:r>
                        <a:rPr lang="en-US" dirty="0" err="1" smtClean="0"/>
                        <a:t>Rudin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 by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Trefethen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NYT</a:t>
                      </a:r>
                      <a:r>
                        <a:rPr lang="en-US" baseline="0" dirty="0" smtClean="0"/>
                        <a:t> coffee table book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179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3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2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27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Matrix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1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5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Spectral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Citizen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34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9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Now we have a theorem that says that the condition number for the eigenvalues is bounded above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dirty="0" smtClean="0"/>
                  <a:t> is the eigenvector matrix</a:t>
                </a:r>
              </a:p>
              <a:p>
                <a:r>
                  <a:rPr lang="en-US" sz="3200" dirty="0" smtClean="0"/>
                  <a:t>But, it is unitary (or orthogonal), which means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!</a:t>
                </a:r>
              </a:p>
              <a:p>
                <a:r>
                  <a:rPr lang="en-US" sz="3200" dirty="0" smtClean="0"/>
                  <a:t>So, our last theorem implies that the condition number for a Hermitian or normal matrix is one, which is as good as it gets!</a:t>
                </a:r>
              </a:p>
              <a:p>
                <a:r>
                  <a:rPr lang="en-US" sz="3200" dirty="0" smtClean="0"/>
                  <a:t>In that case, that is for Hermitian or normal matrices, the eigenvalues can be changed by no more than the norm of the perturbation of the matrix!</a:t>
                </a:r>
              </a:p>
              <a:p>
                <a:r>
                  <a:rPr lang="en-US" sz="3200" dirty="0" smtClean="0"/>
                  <a:t>Can we verify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1272" t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750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890758"/>
            <a:ext cx="2074341" cy="705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480456"/>
            <a:ext cx="9765406" cy="25690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490171" y="2648855"/>
            <a:ext cx="1314058" cy="1161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55648" y="2418022"/>
            <a:ext cx="397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Eigenvalues are 1,2,…,30 and put on diagonal of matrix 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15881" y="3018969"/>
            <a:ext cx="1314058" cy="1161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97596" y="4017555"/>
            <a:ext cx="3972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qr</a:t>
            </a:r>
            <a:r>
              <a:rPr lang="en-US" sz="2400" dirty="0" smtClean="0"/>
              <a:t> function takes a random 30 by 30 matrix here, then returns an orthogonal matrix V and upper triangular matrix 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294743" y="3715657"/>
            <a:ext cx="2168532" cy="7329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696972" y="3990647"/>
            <a:ext cx="131228" cy="648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8794" y="4744585"/>
            <a:ext cx="3972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orthonormal columns of V become the associated eigenvectors for the eigenvalues in matrix D, which are the same for A.  Why?</a:t>
            </a:r>
          </a:p>
        </p:txBody>
      </p:sp>
    </p:spTree>
    <p:extLst>
      <p:ext uri="{BB962C8B-B14F-4D97-AF65-F5344CB8AC3E}">
        <p14:creationId xmlns:p14="http://schemas.microsoft.com/office/powerpoint/2010/main" val="2151084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890758"/>
            <a:ext cx="2074341" cy="705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95" y="2289025"/>
            <a:ext cx="7747968" cy="289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256" y="4374857"/>
            <a:ext cx="2687410" cy="227268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299200" y="4833257"/>
            <a:ext cx="1545257" cy="7982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11771" y="2017486"/>
            <a:ext cx="2467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 perturbation matrix E that is random and has norm 1e-4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071828" y="2986982"/>
            <a:ext cx="1636744" cy="6673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8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This is great, but it is not quite an SVD</a:t>
                </a:r>
              </a:p>
              <a:p>
                <a:r>
                  <a:rPr lang="en-US" dirty="0" smtClean="0"/>
                  <a:t>Why?  The sign of the diagonal elements could be anything.</a:t>
                </a:r>
              </a:p>
              <a:p>
                <a:r>
                  <a:rPr lang="en-US" dirty="0" smtClean="0"/>
                  <a:t>Can we make it into an SVD?  Yes!</a:t>
                </a:r>
              </a:p>
              <a:p>
                <a:r>
                  <a:rPr lang="en-US" dirty="0" smtClean="0"/>
                  <a:t>The trouble is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 smtClean="0"/>
                  <a:t>; lets rewrite it as a product of two diagonal matrices: one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 smtClean="0"/>
                  <a:t> with the sign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on the diagonal; the other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 smtClean="0"/>
                  <a:t>, which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dirty="0" smtClean="0"/>
                  <a:t>on the diagonal.  We still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Substitute to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𝑽𝑫𝑽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|(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This </a:t>
                </a:r>
                <a:r>
                  <a:rPr lang="en-US" i="1" dirty="0" smtClean="0"/>
                  <a:t>is</a:t>
                </a:r>
                <a:r>
                  <a:rPr lang="en-US" dirty="0" smtClean="0"/>
                  <a:t> an SVD, because the diagonal matrix has nonnegative entries and the left and right matrices are unitary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996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67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Recall the quadratic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For real entries,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quadratic form of interest</a:t>
                </a:r>
              </a:p>
              <a:p>
                <a:r>
                  <a:rPr lang="en-US" dirty="0" smtClean="0"/>
                  <a:t>For n=2, we can easily write it out: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For some matrices, this quantity remains positive for any nonzero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/>
                  <a:t>, then the quadratic form reduces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 smtClean="0"/>
                  <a:t> for nonzero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matrix is called positive definite</a:t>
                </a:r>
              </a:p>
              <a:p>
                <a:r>
                  <a:rPr lang="en-US" dirty="0" smtClean="0"/>
                  <a:t>If the matrix were symmetric and this were true, then it is symmetric positive definite or SPD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996" t="-2506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937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Symmetry and definiteness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5971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SPD matrix is important: it has all positive eigenvalues</a:t>
                </a:r>
              </a:p>
              <a:p>
                <a:r>
                  <a:rPr lang="en-US" dirty="0" smtClean="0"/>
                  <a:t>Complex case</a:t>
                </a:r>
                <a:r>
                  <a:rPr lang="en-US" dirty="0"/>
                  <a:t>:</a:t>
                </a:r>
                <a:r>
                  <a:rPr lang="en-US" dirty="0" smtClean="0"/>
                  <a:t>  a matrix is Hermitian positive definite (HPD) when</a:t>
                </a:r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b="1" dirty="0" smtClean="0"/>
                  <a:t>                           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:r>
                  <a:rPr lang="en-US" dirty="0"/>
                  <a:t>any </a:t>
                </a:r>
                <a:r>
                  <a:rPr lang="en-US" dirty="0" smtClean="0"/>
                  <a:t>nonzero compatible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It turns out that we can prove some equivalent statements: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This means, e.g., that all positive eigenvalues implies HPD (or SPD)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597128"/>
              </a:xfrm>
              <a:blipFill>
                <a:blip r:embed="rId2"/>
                <a:stretch>
                  <a:fillRect l="-1106" t="-174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61318" y="3565095"/>
            <a:ext cx="8928801" cy="2119197"/>
            <a:chOff x="761318" y="3565095"/>
            <a:chExt cx="8928801" cy="21191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319" y="3565095"/>
              <a:ext cx="8928800" cy="105044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318" y="4615542"/>
              <a:ext cx="8928801" cy="1068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77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Rayleigh Quotient and eigenvalues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In your linear algebra class, you may have discussed the Rayleigh quotient</a:t>
                </a:r>
              </a:p>
              <a:p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with complex entries, the Rayleigh quotient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𝑨𝒙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3200" b="0" dirty="0" smtClean="0"/>
              </a:p>
              <a:p>
                <a:r>
                  <a:rPr lang="en-US" sz="3200" dirty="0" smtClean="0"/>
                  <a:t>In the special case that x is an eigenvector, say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dirty="0" smtClean="0"/>
                  <a:t>, then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dirty="0" smtClean="0"/>
                  <a:t>, and substitution easily gives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We can conclude that: </a:t>
                </a:r>
                <a:r>
                  <a:rPr lang="en-US" sz="3200" i="1" dirty="0" smtClean="0"/>
                  <a:t>the Rayleigh quotient maps an eigenvector into its associated eigenvalue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1272" t="-2392" r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682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Rayleigh Quotient and eigenvalues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Consider the Hermitian case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 smtClean="0"/>
                  <a:t> and the Rayleigh quotient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𝑨𝒙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3200" b="0" dirty="0" smtClean="0"/>
              </a:p>
              <a:p>
                <a:r>
                  <a:rPr lang="en-US" sz="3200" dirty="0" smtClean="0"/>
                  <a:t>Put in a vector that is close to an eigenvector: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i="1" dirty="0" smtClean="0"/>
                  <a:t> </a:t>
                </a:r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Using a multidimensional Taylor expansion gives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32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+0+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r>
                  <a:rPr lang="en-US" dirty="0" smtClean="0"/>
                  <a:t>This happens because, for an eigenvector,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This means that if the input vector is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 of an eigenvector then the Rayleigh quotient is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of the 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does a good job of approximating the eigenvalue!  Let’s explore this…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1272" t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63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Rayleigh Quotient and eigenvalues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72" y="890757"/>
            <a:ext cx="6501508" cy="1184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7" y="2075542"/>
            <a:ext cx="7996984" cy="1477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7" y="3552597"/>
            <a:ext cx="6836228" cy="24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25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Rayleigh Quotient and eigenvalues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053"/>
          <a:stretch/>
        </p:blipFill>
        <p:spPr>
          <a:xfrm>
            <a:off x="580572" y="890758"/>
            <a:ext cx="6501508" cy="342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572" y="1233714"/>
            <a:ext cx="935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 let’s try different vectors that are closer and closer to an eigenvector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695378"/>
            <a:ext cx="6823312" cy="5010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3884" y="2038335"/>
            <a:ext cx="4636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Every time the input vector gets a factor of 10 closer to the eigenvector, there is a factor of 100 improvement in the eigenvalue approximation (another two zeros after the decimal point)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13829" y="4346659"/>
            <a:ext cx="1990055" cy="114757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992229" y="1985566"/>
            <a:ext cx="3411655" cy="6705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1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94943" cy="13255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Graphs as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94943" cy="4351338"/>
          </a:xfrm>
        </p:spPr>
        <p:txBody>
          <a:bodyPr/>
          <a:lstStyle/>
          <a:p>
            <a:r>
              <a:rPr lang="en-US" dirty="0" smtClean="0"/>
              <a:t>Could be social network, internet (or subset of it), the web,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Consider graphs first</a:t>
            </a:r>
          </a:p>
          <a:p>
            <a:r>
              <a:rPr lang="en-US" dirty="0" smtClean="0"/>
              <a:t>A graph is a set of nodes V connected by set of edges E</a:t>
            </a:r>
          </a:p>
          <a:p>
            <a:r>
              <a:rPr lang="en-US" dirty="0"/>
              <a:t>S</a:t>
            </a:r>
            <a:r>
              <a:rPr lang="en-US" dirty="0" smtClean="0"/>
              <a:t>ometimes the graph is denoted G(V,E)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0799"/>
            <a:ext cx="5708059" cy="42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9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7.5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Dimension reduction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02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now return to the SVD</a:t>
                </a:r>
              </a:p>
              <a:p>
                <a:r>
                  <a:rPr lang="en-US" sz="3200" dirty="0" smtClean="0"/>
                  <a:t>We want to use it to approximate the information in a matrix with much less storage, or many less numbers</a:t>
                </a:r>
                <a:endParaRPr lang="en-US" sz="3200" b="0" dirty="0" smtClean="0"/>
              </a:p>
              <a:p>
                <a:r>
                  <a:rPr lang="en-US" sz="3200" dirty="0" smtClean="0"/>
                  <a:t>We will see a few examples of this</a:t>
                </a:r>
              </a:p>
              <a:p>
                <a:r>
                  <a:rPr lang="en-US" sz="3200" dirty="0" smtClean="0"/>
                  <a:t>Consider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(for now)</a:t>
                </a:r>
              </a:p>
              <a:p>
                <a:r>
                  <a:rPr lang="en-US" dirty="0" smtClean="0"/>
                  <a:t>The thin SVD is then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We truncated the n+1 to m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 smtClean="0"/>
                  <a:t> and rows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 smtClean="0"/>
                  <a:t> to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1272" t="-2392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59" y="4020457"/>
            <a:ext cx="8619289" cy="15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9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 let’s rewrite the thin SVD </a:t>
                </a:r>
                <a:r>
                  <a:rPr lang="en-US" i="1" dirty="0" smtClean="0"/>
                  <a:t>carefully</a:t>
                </a:r>
                <a:endParaRPr lang="en-US" dirty="0" smtClean="0"/>
              </a:p>
              <a:p>
                <a:r>
                  <a:rPr lang="en-US" dirty="0" smtClean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r>
                  <a:rPr lang="en-US" dirty="0" smtClean="0"/>
                  <a:t> has orthonormal </a:t>
                </a:r>
                <a:r>
                  <a:rPr lang="en-US" i="1" dirty="0" smtClean="0"/>
                  <a:t>columns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 smtClean="0"/>
                  <a:t> has orthonormal </a:t>
                </a:r>
                <a:r>
                  <a:rPr lang="en-US" i="1" dirty="0" smtClean="0"/>
                  <a:t>rows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348677"/>
              </a:xfrm>
              <a:blipFill>
                <a:blip r:embed="rId2"/>
                <a:stretch>
                  <a:fillRect l="-996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0" y="2378075"/>
            <a:ext cx="8007799" cy="396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32115" y="3715658"/>
                <a:ext cx="16280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here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3715658"/>
                <a:ext cx="1628010" cy="461665"/>
              </a:xfrm>
              <a:prstGeom prst="rect">
                <a:avLst/>
              </a:prstGeom>
              <a:blipFill>
                <a:blip r:embed="rId4"/>
                <a:stretch>
                  <a:fillRect t="-10667" r="-412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760125" y="3970205"/>
            <a:ext cx="943430" cy="389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90267" y="3565096"/>
                <a:ext cx="1546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here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67" y="3565096"/>
                <a:ext cx="1546257" cy="461665"/>
              </a:xfrm>
              <a:prstGeom prst="rect">
                <a:avLst/>
              </a:prstGeom>
              <a:blipFill>
                <a:blip r:embed="rId5"/>
                <a:stretch>
                  <a:fillRect t="-10526" r="-474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1132115" y="3329952"/>
            <a:ext cx="152400" cy="4069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665029" y="3301616"/>
            <a:ext cx="349257" cy="49431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87690" y="3795928"/>
            <a:ext cx="2554029" cy="5213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041719" y="4940203"/>
                <a:ext cx="3048681" cy="1589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 smtClean="0"/>
                  <a:t> is an </a:t>
                </a:r>
                <a:r>
                  <a:rPr lang="en-US" sz="2400" i="1" dirty="0" smtClean="0"/>
                  <a:t>outer product</a:t>
                </a:r>
                <a:r>
                  <a:rPr lang="en-US" sz="2400" dirty="0" smtClean="0"/>
                  <a:t> here, with each forming 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matrix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719" y="4940203"/>
                <a:ext cx="3048681" cy="1589859"/>
              </a:xfrm>
              <a:prstGeom prst="rect">
                <a:avLst/>
              </a:prstGeom>
              <a:blipFill>
                <a:blip r:embed="rId6"/>
                <a:stretch>
                  <a:fillRect l="-3000" t="-1916" b="-7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8322415" y="5283246"/>
            <a:ext cx="691871" cy="2763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10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Each of those outer products is weighed with the singular value, then adding them </a:t>
                </a:r>
                <a:r>
                  <a:rPr lang="en-US" sz="3200" i="1" dirty="0" smtClean="0"/>
                  <a:t>all</a:t>
                </a:r>
                <a:r>
                  <a:rPr lang="en-US" sz="3200" dirty="0" smtClean="0"/>
                  <a:t> up recovers the original matrix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But, it so happens that in many matrices, there are only a few singular values that are sizable, and the rest may be quite small.</a:t>
                </a:r>
              </a:p>
              <a:p>
                <a:r>
                  <a:rPr lang="en-US" sz="3200" dirty="0" smtClean="0"/>
                  <a:t>By convention we ordered the singular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So, if the largest few singular values are say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, then maybe we need to keep only the first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terms to get a good approximation to the content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!</a:t>
                </a:r>
              </a:p>
              <a:p>
                <a:r>
                  <a:rPr lang="en-US" sz="3200" dirty="0" smtClean="0"/>
                  <a:t>Let’s make this more precise.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  <a:blipFill>
                <a:blip r:embed="rId2"/>
                <a:stretch>
                  <a:fillRect l="-1272" t="-2882" r="-1770" b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001653" y="1964481"/>
            <a:ext cx="2177596" cy="941069"/>
            <a:chOff x="5108574" y="1514538"/>
            <a:chExt cx="2177596" cy="9410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371" y="1514538"/>
              <a:ext cx="1447799" cy="9410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574" y="1514538"/>
              <a:ext cx="729797" cy="924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64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02" y="2483956"/>
            <a:ext cx="4893540" cy="126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We can think of the process of keeping more singular values as generating a sequence of matrices for increasing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,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Then, we only do a partial sum using the first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terms: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are the first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columns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3200" b="1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is the upper left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submatrix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i="1" dirty="0" smtClean="0"/>
                  <a:t> </a:t>
                </a:r>
              </a:p>
              <a:p>
                <a:r>
                  <a:rPr lang="en-US" sz="3200" dirty="0" smtClean="0"/>
                  <a:t>Because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3200" dirty="0" smtClean="0"/>
                  <a:t> is a matrix with unit norm, the overall size of each matrix added is given by the singular value</a:t>
                </a:r>
              </a:p>
              <a:p>
                <a:r>
                  <a:rPr lang="en-US" sz="3200" dirty="0" smtClean="0"/>
                  <a:t>Because of this, there are many cases where stopping at a small value of k relative to r will give a v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  <a:blipFill>
                <a:blip r:embed="rId3"/>
                <a:stretch>
                  <a:fillRect l="-1272" t="-2882" r="-1991" b="-3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37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What do we know about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?</a:t>
                </a:r>
              </a:p>
              <a:p>
                <a:r>
                  <a:rPr lang="en-US" sz="3200" dirty="0" smtClean="0"/>
                  <a:t>The rank of a sum of matrices is less than or equal to the sum of the ranks of each: thus, the rank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is at most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And, it turns out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is the </a:t>
                </a:r>
                <a:r>
                  <a:rPr lang="en-US" sz="3200" i="1" dirty="0" smtClean="0"/>
                  <a:t>best rank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i="1" dirty="0" smtClean="0"/>
                  <a:t> approximation </a:t>
                </a:r>
                <a:r>
                  <a:rPr lang="en-US" sz="3200" dirty="0" smtClean="0"/>
                  <a:t>to A!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713242"/>
              </a:xfrm>
              <a:blipFill>
                <a:blip r:embed="rId2"/>
                <a:stretch>
                  <a:fillRect l="-1272" t="-2134" r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3091543"/>
            <a:ext cx="10956846" cy="3338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48" y="4435075"/>
            <a:ext cx="3376670" cy="8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7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0572" y="890758"/>
                <a:ext cx="11019758" cy="526329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 many matrices,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need not be very large to get a good approximation to the original matrix</a:t>
                </a:r>
              </a:p>
              <a:p>
                <a:r>
                  <a:rPr lang="en-US" sz="3200" dirty="0" smtClean="0"/>
                  <a:t>Example 7.5.1 gives an example with text</a:t>
                </a:r>
              </a:p>
              <a:p>
                <a:r>
                  <a:rPr lang="en-US" sz="3200" dirty="0" smtClean="0"/>
                  <a:t>Demo of that example and/or others…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2" y="890758"/>
                <a:ext cx="11019758" cy="5263299"/>
              </a:xfrm>
              <a:blipFill>
                <a:blip r:embed="rId2"/>
                <a:stretch>
                  <a:fillRect l="-1272" t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223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890758"/>
            <a:ext cx="1421715" cy="506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267096"/>
            <a:ext cx="5809570" cy="2886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2" y="4153987"/>
            <a:ext cx="5076825" cy="260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998" y="2075497"/>
            <a:ext cx="5182825" cy="1942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998" y="4113301"/>
            <a:ext cx="5419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62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890758"/>
            <a:ext cx="1421715" cy="506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397726"/>
            <a:ext cx="5734594" cy="5184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4835" y="4023361"/>
            <a:ext cx="3605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Look how few singular values are needed to get a decent looking image!  Less than 5% of the original storage to get the rank 8 approximation!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216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2" y="890758"/>
            <a:ext cx="11019758" cy="52632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These low rank approximations can be used to get at the essence of data</a:t>
            </a:r>
          </a:p>
          <a:p>
            <a:r>
              <a:rPr lang="en-US" sz="3200" dirty="0" smtClean="0"/>
              <a:t>One measure of how much content is contained in each added rank is the fractional “energy” given by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Consider a different matrix of information now: Example 7.5.2</a:t>
            </a:r>
          </a:p>
          <a:p>
            <a:r>
              <a:rPr lang="en-US" sz="3200" dirty="0" smtClean="0"/>
              <a:t>Here we look at the voting pattern for the Senate in the 111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session of the US Congress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724" y="2817930"/>
            <a:ext cx="4718139" cy="12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3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498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Adjacency matrix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314" y="1690688"/>
                <a:ext cx="514168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want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 smtClean="0"/>
                  <a:t>that represents this graph</a:t>
                </a:r>
              </a:p>
              <a:p>
                <a:r>
                  <a:rPr lang="en-US" dirty="0" smtClean="0"/>
                  <a:t>Edges are unweighted and undirected</a:t>
                </a:r>
              </a:p>
              <a:p>
                <a:r>
                  <a:rPr lang="en-US" dirty="0" smtClean="0"/>
                  <a:t>If an edge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then a one is placed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 smtClean="0"/>
                  <a:t> (symmetric)</a:t>
                </a:r>
              </a:p>
              <a:p>
                <a:r>
                  <a:rPr lang="en-US" dirty="0" smtClean="0"/>
                  <a:t>No self-connections</a:t>
                </a:r>
              </a:p>
              <a:p>
                <a:r>
                  <a:rPr lang="en-US" dirty="0" smtClean="0"/>
                  <a:t>Corresponding matrix at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690688"/>
                <a:ext cx="5141686" cy="4351338"/>
              </a:xfrm>
              <a:blipFill>
                <a:blip r:embed="rId2"/>
                <a:stretch>
                  <a:fillRect l="-2133" t="-2241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04"/>
          <a:stretch/>
        </p:blipFill>
        <p:spPr>
          <a:xfrm>
            <a:off x="5878286" y="424996"/>
            <a:ext cx="5708059" cy="2801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31" y="3531054"/>
            <a:ext cx="4754256" cy="2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1213318"/>
            <a:ext cx="5441405" cy="605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796834"/>
            <a:ext cx="1769079" cy="408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1" y="1827238"/>
            <a:ext cx="7910365" cy="1307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71" y="3068169"/>
            <a:ext cx="7429891" cy="37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796834"/>
            <a:ext cx="1769079" cy="408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1241893"/>
            <a:ext cx="2384697" cy="633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1" y="1875664"/>
            <a:ext cx="5360019" cy="590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71" y="2466359"/>
            <a:ext cx="6888064" cy="35164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82142" y="2466359"/>
            <a:ext cx="39874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first two singular values account for 75% of the energy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remaining ones each account for relatively little of the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Maybe just those first two are enough to capture the essence of the data?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2748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796834"/>
            <a:ext cx="1769079" cy="408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1348195"/>
            <a:ext cx="7022011" cy="43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64731" y="2338251"/>
                <a:ext cx="317427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Note the different sizes of the two 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Most of the values in these vectors are 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 smtClean="0"/>
                  <a:t>: there is not much in the middle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731" y="2338251"/>
                <a:ext cx="3174275" cy="2677656"/>
              </a:xfrm>
              <a:prstGeom prst="rect">
                <a:avLst/>
              </a:prstGeom>
              <a:blipFill>
                <a:blip r:embed="rId4"/>
                <a:stretch>
                  <a:fillRect l="-2692" t="-1822" r="-1538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126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2" y="198049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Dimension Reduction</a:t>
            </a:r>
            <a:r>
              <a:rPr lang="en-US" smtClean="0">
                <a:solidFill>
                  <a:srgbClr val="0070C0"/>
                </a:solidFill>
              </a:rPr>
              <a:t>: example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2" y="796834"/>
            <a:ext cx="1769079" cy="408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64731" y="544403"/>
            <a:ext cx="35530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Projecting each senator’s votes in first two </a:t>
            </a:r>
            <a:r>
              <a:rPr lang="en-US" sz="2400" b="1" i="1" dirty="0" smtClean="0"/>
              <a:t>V</a:t>
            </a:r>
            <a:r>
              <a:rPr lang="en-US" sz="2400" dirty="0" smtClean="0"/>
              <a:t> coordinates, the right singular vectors: (1) is partisanship; (2) is bipartisanship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Those coordinates are then plotted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Red: Republican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Blue: Democrat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Black: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scatter plot suggests that there is a clear separation between parties!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205083"/>
            <a:ext cx="4814947" cy="72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9" y="1803868"/>
            <a:ext cx="5716284" cy="1214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72" y="3018714"/>
            <a:ext cx="7531462" cy="37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221738"/>
            <a:ext cx="6636657" cy="86683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Adjacency matrix: </a:t>
            </a:r>
            <a:r>
              <a:rPr lang="en-US" dirty="0" err="1" smtClean="0">
                <a:solidFill>
                  <a:srgbClr val="0070C0"/>
                </a:solidFill>
              </a:rPr>
              <a:t>Buckyball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3" y="1003629"/>
            <a:ext cx="5141686" cy="491331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 has a built-in example of a graph representing the arrangements of carbon atoms in a </a:t>
            </a:r>
            <a:r>
              <a:rPr lang="en-US" dirty="0" smtClean="0"/>
              <a:t>C</a:t>
            </a:r>
            <a:r>
              <a:rPr lang="en-US" baseline="-25000" dirty="0" smtClean="0"/>
              <a:t>60</a:t>
            </a:r>
            <a:r>
              <a:rPr lang="en-US" dirty="0" smtClean="0"/>
              <a:t> </a:t>
            </a:r>
            <a:r>
              <a:rPr lang="en-US" dirty="0" smtClean="0"/>
              <a:t>molecule, a.k.a. the </a:t>
            </a:r>
            <a:r>
              <a:rPr lang="en-US" dirty="0" err="1" smtClean="0"/>
              <a:t>buckyball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output has the adjacency matrix A and the vertex locations v</a:t>
            </a:r>
          </a:p>
          <a:p>
            <a:r>
              <a:rPr lang="en-US" dirty="0" smtClean="0"/>
              <a:t>Plotting the graph: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12" y="2601666"/>
            <a:ext cx="2200730" cy="171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15" y="6001883"/>
            <a:ext cx="3779382" cy="598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31" y="2234135"/>
            <a:ext cx="6294211" cy="31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Adjacency matrix: </a:t>
            </a:r>
            <a:r>
              <a:rPr lang="en-US" dirty="0" err="1" smtClean="0">
                <a:solidFill>
                  <a:srgbClr val="0070C0"/>
                </a:solidFill>
              </a:rPr>
              <a:t>Buckyball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know there are 60 nodes; how many edges?</a:t>
            </a:r>
          </a:p>
          <a:p>
            <a:r>
              <a:rPr lang="en-US" dirty="0" smtClean="0"/>
              <a:t>There is more than one way to compute this</a:t>
            </a:r>
          </a:p>
          <a:p>
            <a:r>
              <a:rPr lang="en-US" dirty="0" smtClean="0"/>
              <a:t>For undirected, you could use the spy command: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 err="1" smtClean="0"/>
              <a:t>nnz</a:t>
            </a:r>
            <a:r>
              <a:rPr lang="en-US" dirty="0" smtClean="0"/>
              <a:t> it? Not quite</a:t>
            </a:r>
          </a:p>
          <a:p>
            <a:r>
              <a:rPr lang="en-US" dirty="0" smtClean="0"/>
              <a:t>You could 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triu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dirty="0" smtClean="0"/>
              <a:t> commands; 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02" y="3923506"/>
            <a:ext cx="2383989" cy="1063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91" y="1825624"/>
            <a:ext cx="4525509" cy="4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</TotalTime>
  <Words>2327</Words>
  <Application>Microsoft Office PowerPoint</Application>
  <PresentationFormat>Widescreen</PresentationFormat>
  <Paragraphs>522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Chapter 7 Matrix Analysis</vt:lpstr>
      <vt:lpstr>Section 7.1 From matrix to insight</vt:lpstr>
      <vt:lpstr>From matrix to insight</vt:lpstr>
      <vt:lpstr>Examples of matrices</vt:lpstr>
      <vt:lpstr>Examples of matrices</vt:lpstr>
      <vt:lpstr>Graphs as matrices</vt:lpstr>
      <vt:lpstr>Adjacency matrix</vt:lpstr>
      <vt:lpstr>Adjacency matrix: Buckyball</vt:lpstr>
      <vt:lpstr>Adjacency matrix: Buckyball</vt:lpstr>
      <vt:lpstr>Images</vt:lpstr>
      <vt:lpstr>Images</vt:lpstr>
      <vt:lpstr>Section 7.2 Eigenvalue decomposition</vt:lpstr>
      <vt:lpstr>The eigenvalue decomposition</vt:lpstr>
      <vt:lpstr>Complex vectors and matrices</vt:lpstr>
      <vt:lpstr>Complex vectors and matrices</vt:lpstr>
      <vt:lpstr>Complex vectors and matrices</vt:lpstr>
      <vt:lpstr>The eigenvalue problem</vt:lpstr>
      <vt:lpstr>The eigenvalue decomposition</vt:lpstr>
      <vt:lpstr>The eigenvalue decomposition</vt:lpstr>
      <vt:lpstr>Computing EVD in Matlab</vt:lpstr>
      <vt:lpstr>Computing EVD in Matlab </vt:lpstr>
      <vt:lpstr>Computing EVD in Matlab </vt:lpstr>
      <vt:lpstr>The EVD and similarity</vt:lpstr>
      <vt:lpstr>Similarity transformations</vt:lpstr>
      <vt:lpstr>Similarity transformations</vt:lpstr>
      <vt:lpstr>Similarity transformations</vt:lpstr>
      <vt:lpstr>Conditioning of EVD computation</vt:lpstr>
      <vt:lpstr>Conditioning of EVD computation</vt:lpstr>
      <vt:lpstr>Conditioning of EVD computation</vt:lpstr>
      <vt:lpstr>Method of EVD computation</vt:lpstr>
      <vt:lpstr>Method of EVD computation</vt:lpstr>
      <vt:lpstr>Method of EVD computation</vt:lpstr>
      <vt:lpstr>Section 7.3 Singular value decomposition</vt:lpstr>
      <vt:lpstr>Singular value decomposition</vt:lpstr>
      <vt:lpstr>Singular value decomposition</vt:lpstr>
      <vt:lpstr>Singular value decomposition</vt:lpstr>
      <vt:lpstr>Interpreting the SVD</vt:lpstr>
      <vt:lpstr>Interpreting the SVD: example</vt:lpstr>
      <vt:lpstr>Interpreting the SVD: visualizing it</vt:lpstr>
      <vt:lpstr>Contrasting the EVD and the SVD</vt:lpstr>
      <vt:lpstr>Connection between the SVD and 2-norm (Thrm 7.3.2)</vt:lpstr>
      <vt:lpstr>SVD example 7.3.2: try it</vt:lpstr>
      <vt:lpstr>Connections between SVD and EVD</vt:lpstr>
      <vt:lpstr>Connections between SVD and EVD</vt:lpstr>
      <vt:lpstr>Connections between SVD and EVD</vt:lpstr>
      <vt:lpstr>Thin form of the SVD</vt:lpstr>
      <vt:lpstr>Section 7.4 Symmetry and definiteness</vt:lpstr>
      <vt:lpstr>Symmetry and Definiteness</vt:lpstr>
      <vt:lpstr>Symmetry and Definiteness: example</vt:lpstr>
      <vt:lpstr>Symmetry and Definiteness</vt:lpstr>
      <vt:lpstr>Symmetry and Definiteness: example</vt:lpstr>
      <vt:lpstr>Symmetry and Definiteness: example</vt:lpstr>
      <vt:lpstr>Symmetry and Definiteness</vt:lpstr>
      <vt:lpstr>Symmetry and definiteness</vt:lpstr>
      <vt:lpstr>Symmetry and definiteness</vt:lpstr>
      <vt:lpstr>Rayleigh Quotient and eigenvalues</vt:lpstr>
      <vt:lpstr>Rayleigh Quotient and eigenvalues</vt:lpstr>
      <vt:lpstr>Rayleigh Quotient and eigenvalues</vt:lpstr>
      <vt:lpstr>Rayleigh Quotient and eigenvalues</vt:lpstr>
      <vt:lpstr>Section 7.5 Dimension reduction</vt:lpstr>
      <vt:lpstr>Dimension Reduction</vt:lpstr>
      <vt:lpstr>Dimension Reduction</vt:lpstr>
      <vt:lpstr>Dimension Reduction</vt:lpstr>
      <vt:lpstr>Dimension Reduction</vt:lpstr>
      <vt:lpstr>Dimension Reduction</vt:lpstr>
      <vt:lpstr>Dimension Reduction: example</vt:lpstr>
      <vt:lpstr>Dimension Reduction: example</vt:lpstr>
      <vt:lpstr>Dimension Reduction: example</vt:lpstr>
      <vt:lpstr>Dimension Reduction: example</vt:lpstr>
      <vt:lpstr>Dimension Reduction: example</vt:lpstr>
      <vt:lpstr>Dimension Reduction: example</vt:lpstr>
      <vt:lpstr>Dimension Reduction: example</vt:lpstr>
      <vt:lpstr>Dimension Reduction: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Matrix Analysis</dc:title>
  <dc:creator>Richard J. Braun</dc:creator>
  <cp:lastModifiedBy>Richard J. Braun</cp:lastModifiedBy>
  <cp:revision>92</cp:revision>
  <cp:lastPrinted>2018-02-12T03:15:35Z</cp:lastPrinted>
  <dcterms:created xsi:type="dcterms:W3CDTF">2018-02-04T15:07:42Z</dcterms:created>
  <dcterms:modified xsi:type="dcterms:W3CDTF">2018-02-18T21:17:04Z</dcterms:modified>
</cp:coreProperties>
</file>